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1" r:id="rId2"/>
    <p:sldId id="263" r:id="rId3"/>
    <p:sldId id="262" r:id="rId4"/>
    <p:sldId id="264" r:id="rId5"/>
    <p:sldId id="266" r:id="rId6"/>
    <p:sldId id="267" r:id="rId7"/>
    <p:sldId id="268" r:id="rId8"/>
    <p:sldId id="260" r:id="rId9"/>
    <p:sldId id="256" r:id="rId10"/>
    <p:sldId id="257" r:id="rId11"/>
    <p:sldId id="258" r:id="rId12"/>
    <p:sldId id="259" r:id="rId13"/>
    <p:sldId id="270" r:id="rId14"/>
    <p:sldId id="271"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0" autoAdjust="0"/>
  </p:normalViewPr>
  <p:slideViewPr>
    <p:cSldViewPr>
      <p:cViewPr varScale="1">
        <p:scale>
          <a:sx n="71" d="100"/>
          <a:sy n="71" d="100"/>
        </p:scale>
        <p:origin x="-4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1025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025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3BC3DD4F-09E4-4849-944B-5681C4769E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78026FF-503C-419A-9FB8-6084ABAA42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C89098D-786A-499F-B526-8885311FB0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DF7BA40-FB10-4876-BA8E-E864DC3862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F8DC4D3-B846-4014-9DFE-0CB7B1283E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2B84A39-5DE5-430C-A154-C0917BD677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808C8ED6-6119-47AF-9D45-5FA4F2D963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C412C3DF-6431-4E17-884D-B6D8038A748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0277FB6-B328-4EE1-A4C8-221A47E779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CA37A0A-88D3-4243-B06D-E5A9870699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B3F60E4-D5E2-4CC4-902F-398413688A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9219"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220"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221"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222"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922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922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922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48AA26BE-561A-4761-830F-9E8CE814DBAD}"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smtClean="0">
                <a:latin typeface="Comic Sans MS" pitchFamily="66" charset="0"/>
              </a:rPr>
              <a:t>Pride Guide Mentor Program</a:t>
            </a:r>
            <a:r>
              <a:rPr lang="en-US" smtClean="0"/>
              <a:t>	</a:t>
            </a:r>
          </a:p>
        </p:txBody>
      </p:sp>
      <p:sp>
        <p:nvSpPr>
          <p:cNvPr id="3075" name="Rectangle 3"/>
          <p:cNvSpPr>
            <a:spLocks noGrp="1" noChangeArrowheads="1"/>
          </p:cNvSpPr>
          <p:nvPr>
            <p:ph type="body" idx="1"/>
          </p:nvPr>
        </p:nvSpPr>
        <p:spPr/>
        <p:txBody>
          <a:bodyPr/>
          <a:lstStyle/>
          <a:p>
            <a:pPr algn="ctr" eaLnBrk="1" hangingPunct="1">
              <a:buFont typeface="Wingdings" pitchFamily="2" charset="2"/>
              <a:buNone/>
            </a:pPr>
            <a:r>
              <a:rPr lang="en-US" dirty="0" smtClean="0">
                <a:latin typeface="Comic Sans MS" pitchFamily="66" charset="0"/>
              </a:rPr>
              <a:t>Underwood </a:t>
            </a:r>
            <a:r>
              <a:rPr lang="en-US" dirty="0" smtClean="0">
                <a:latin typeface="Comic Sans MS" pitchFamily="66" charset="0"/>
              </a:rPr>
              <a:t>Elementary</a:t>
            </a:r>
            <a:endParaRPr lang="en-US" dirty="0" smtClean="0">
              <a:latin typeface="Comic Sans MS" pitchFamily="66" charset="0"/>
            </a:endParaRPr>
          </a:p>
        </p:txBody>
      </p:sp>
      <p:pic>
        <p:nvPicPr>
          <p:cNvPr id="3076" name="Picture 4" descr="meredith reads 001"/>
          <p:cNvPicPr>
            <a:picLocks noChangeAspect="1" noChangeArrowheads="1"/>
          </p:cNvPicPr>
          <p:nvPr/>
        </p:nvPicPr>
        <p:blipFill>
          <a:blip r:embed="rId2" cstate="print"/>
          <a:srcRect/>
          <a:stretch>
            <a:fillRect/>
          </a:stretch>
        </p:blipFill>
        <p:spPr bwMode="auto">
          <a:xfrm>
            <a:off x="1295400" y="2819400"/>
            <a:ext cx="6324600" cy="3441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Student #2 with a mentor.</a:t>
            </a:r>
          </a:p>
        </p:txBody>
      </p:sp>
      <p:sp>
        <p:nvSpPr>
          <p:cNvPr id="12291" name="Rectangle 3"/>
          <p:cNvSpPr>
            <a:spLocks noGrp="1" noChangeArrowheads="1"/>
          </p:cNvSpPr>
          <p:nvPr>
            <p:ph type="body" idx="1"/>
          </p:nvPr>
        </p:nvSpPr>
        <p:spPr/>
        <p:txBody>
          <a:bodyPr/>
          <a:lstStyle/>
          <a:p>
            <a:pPr eaLnBrk="1" hangingPunct="1">
              <a:buFont typeface="Wingdings" pitchFamily="2" charset="2"/>
              <a:buNone/>
            </a:pPr>
            <a:endParaRPr lang="en-US" smtClean="0"/>
          </a:p>
        </p:txBody>
      </p:sp>
      <p:pic>
        <p:nvPicPr>
          <p:cNvPr id="12292" name="Picture 5" descr="0c09dca13b1c173c8eedf838eb23085b"/>
          <p:cNvPicPr>
            <a:picLocks noChangeAspect="1" noChangeArrowheads="1"/>
          </p:cNvPicPr>
          <p:nvPr/>
        </p:nvPicPr>
        <p:blipFill>
          <a:blip r:embed="rId2" cstate="print"/>
          <a:srcRect/>
          <a:stretch>
            <a:fillRect/>
          </a:stretch>
        </p:blipFill>
        <p:spPr bwMode="auto">
          <a:xfrm>
            <a:off x="457200" y="1600200"/>
            <a:ext cx="8496300" cy="4248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Student #3 without a mentor</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endParaRPr lang="en-US" smtClean="0"/>
          </a:p>
        </p:txBody>
      </p:sp>
      <p:pic>
        <p:nvPicPr>
          <p:cNvPr id="13316" name="Picture 5" descr="3bdd038184f1456a27baca27aa31cf30"/>
          <p:cNvPicPr>
            <a:picLocks noChangeAspect="1" noChangeArrowheads="1"/>
          </p:cNvPicPr>
          <p:nvPr/>
        </p:nvPicPr>
        <p:blipFill>
          <a:blip r:embed="rId2" cstate="print"/>
          <a:srcRect/>
          <a:stretch>
            <a:fillRect/>
          </a:stretch>
        </p:blipFill>
        <p:spPr bwMode="auto">
          <a:xfrm>
            <a:off x="533400" y="1676400"/>
            <a:ext cx="8267700" cy="41338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Student #4 without a mentor.</a:t>
            </a:r>
          </a:p>
        </p:txBody>
      </p:sp>
      <p:sp>
        <p:nvSpPr>
          <p:cNvPr id="14339" name="Rectangle 3"/>
          <p:cNvSpPr>
            <a:spLocks noGrp="1" noChangeArrowheads="1"/>
          </p:cNvSpPr>
          <p:nvPr>
            <p:ph type="body" idx="1"/>
          </p:nvPr>
        </p:nvSpPr>
        <p:spPr/>
        <p:txBody>
          <a:bodyPr/>
          <a:lstStyle/>
          <a:p>
            <a:pPr eaLnBrk="1" hangingPunct="1">
              <a:buFont typeface="Wingdings" pitchFamily="2" charset="2"/>
              <a:buNone/>
            </a:pPr>
            <a:endParaRPr lang="en-US" smtClean="0"/>
          </a:p>
        </p:txBody>
      </p:sp>
      <p:pic>
        <p:nvPicPr>
          <p:cNvPr id="14340" name="Picture 5" descr="85e81a91184eeaeb5df5630ee8a00f9b"/>
          <p:cNvPicPr>
            <a:picLocks noChangeAspect="1" noChangeArrowheads="1"/>
          </p:cNvPicPr>
          <p:nvPr/>
        </p:nvPicPr>
        <p:blipFill>
          <a:blip r:embed="rId2" cstate="print"/>
          <a:srcRect/>
          <a:stretch>
            <a:fillRect/>
          </a:stretch>
        </p:blipFill>
        <p:spPr bwMode="auto">
          <a:xfrm>
            <a:off x="533400" y="1752600"/>
            <a:ext cx="8191500" cy="4095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Finally….</a:t>
            </a:r>
          </a:p>
        </p:txBody>
      </p:sp>
      <p:sp>
        <p:nvSpPr>
          <p:cNvPr id="15363" name="Rectangle 3"/>
          <p:cNvSpPr>
            <a:spLocks noGrp="1" noChangeArrowheads="1"/>
          </p:cNvSpPr>
          <p:nvPr>
            <p:ph type="body" idx="1"/>
          </p:nvPr>
        </p:nvSpPr>
        <p:spPr>
          <a:xfrm>
            <a:off x="457200" y="1600200"/>
            <a:ext cx="4267200" cy="4648200"/>
          </a:xfrm>
        </p:spPr>
        <p:txBody>
          <a:bodyPr/>
          <a:lstStyle/>
          <a:p>
            <a:pPr eaLnBrk="1" hangingPunct="1">
              <a:lnSpc>
                <a:spcPct val="90000"/>
              </a:lnSpc>
            </a:pPr>
            <a:r>
              <a:rPr lang="en-US" sz="2800" smtClean="0"/>
              <a:t>I will send home a letter about the program to the specific parents.</a:t>
            </a:r>
          </a:p>
          <a:p>
            <a:pPr eaLnBrk="1" hangingPunct="1">
              <a:lnSpc>
                <a:spcPct val="90000"/>
              </a:lnSpc>
            </a:pPr>
            <a:r>
              <a:rPr lang="en-US" sz="2800" smtClean="0"/>
              <a:t>You will then contact the parent and let them know your role.</a:t>
            </a:r>
          </a:p>
          <a:p>
            <a:pPr eaLnBrk="1" hangingPunct="1">
              <a:lnSpc>
                <a:spcPct val="90000"/>
              </a:lnSpc>
            </a:pPr>
            <a:r>
              <a:rPr lang="en-US" sz="2800" smtClean="0"/>
              <a:t>Introduce yourself to the student and begin to connect with them weekly.</a:t>
            </a:r>
          </a:p>
          <a:p>
            <a:pPr eaLnBrk="1" hangingPunct="1">
              <a:lnSpc>
                <a:spcPct val="90000"/>
              </a:lnSpc>
            </a:pPr>
            <a:endParaRPr lang="en-US" sz="2800" smtClean="0"/>
          </a:p>
        </p:txBody>
      </p:sp>
      <p:pic>
        <p:nvPicPr>
          <p:cNvPr id="15364" name="Picture 4" descr="meredith reads 003"/>
          <p:cNvPicPr>
            <a:picLocks noChangeAspect="1" noChangeArrowheads="1"/>
          </p:cNvPicPr>
          <p:nvPr/>
        </p:nvPicPr>
        <p:blipFill>
          <a:blip r:embed="rId2" cstate="print"/>
          <a:srcRect/>
          <a:stretch>
            <a:fillRect/>
          </a:stretch>
        </p:blipFill>
        <p:spPr bwMode="auto">
          <a:xfrm>
            <a:off x="4800600" y="2438400"/>
            <a:ext cx="3886200" cy="28971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And…	</a:t>
            </a:r>
          </a:p>
        </p:txBody>
      </p:sp>
      <p:sp>
        <p:nvSpPr>
          <p:cNvPr id="16387" name="Rectangle 3"/>
          <p:cNvSpPr>
            <a:spLocks noGrp="1" noChangeArrowheads="1"/>
          </p:cNvSpPr>
          <p:nvPr>
            <p:ph type="body" idx="1"/>
          </p:nvPr>
        </p:nvSpPr>
        <p:spPr/>
        <p:txBody>
          <a:bodyPr/>
          <a:lstStyle/>
          <a:p>
            <a:pPr eaLnBrk="1" hangingPunct="1"/>
            <a:r>
              <a:rPr lang="en-US" smtClean="0"/>
              <a:t>See me anytime with questions.</a:t>
            </a:r>
          </a:p>
          <a:p>
            <a:pPr eaLnBrk="1" hangingPunct="1"/>
            <a:r>
              <a:rPr lang="en-US" smtClean="0"/>
              <a:t>I have a TON of resources in my office.</a:t>
            </a:r>
          </a:p>
          <a:p>
            <a:pPr eaLnBrk="1" hangingPunct="1"/>
            <a:r>
              <a:rPr lang="en-US" smtClean="0"/>
              <a:t>Ask questions of other mentors.</a:t>
            </a:r>
          </a:p>
          <a:p>
            <a:pPr eaLnBrk="1" hangingPunct="1"/>
            <a:endParaRPr lang="en-US" smtClean="0"/>
          </a:p>
          <a:p>
            <a:pPr algn="ctr" eaLnBrk="1" hangingPunct="1">
              <a:buFont typeface="Wingdings" pitchFamily="2" charset="2"/>
              <a:buNone/>
            </a:pPr>
            <a:r>
              <a:rPr lang="en-US" i="1" smtClean="0"/>
              <a:t>Every man has within himself a continent of undiscovered character. Happy is he who proves the Columbus of his soul. - Goethe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What is a mentor?	</a:t>
            </a:r>
          </a:p>
        </p:txBody>
      </p:sp>
      <p:sp>
        <p:nvSpPr>
          <p:cNvPr id="4099" name="Rectangle 3"/>
          <p:cNvSpPr>
            <a:spLocks noGrp="1" noChangeArrowheads="1"/>
          </p:cNvSpPr>
          <p:nvPr>
            <p:ph type="body" idx="1"/>
          </p:nvPr>
        </p:nvSpPr>
        <p:spPr/>
        <p:txBody>
          <a:bodyPr/>
          <a:lstStyle/>
          <a:p>
            <a:pPr eaLnBrk="1" hangingPunct="1"/>
            <a:r>
              <a:rPr lang="en-US" sz="2400" smtClean="0"/>
              <a:t>The notion of mentoring is ancient. The original Mentor was described by Homer as the "wise and trusted counselor" whom Odysseus left in charge of his household during his travels. Athena, in the guise of Mentor, became the guardian and teacher of Odysseus' son Telemachus.</a:t>
            </a:r>
            <a:r>
              <a:rPr lang="en-US" smtClean="0"/>
              <a:t> </a:t>
            </a:r>
          </a:p>
          <a:p>
            <a:pPr eaLnBrk="1" hangingPunct="1"/>
            <a:endParaRPr lang="en-US" smtClean="0"/>
          </a:p>
          <a:p>
            <a:pPr eaLnBrk="1" hangingPunct="1">
              <a:buFont typeface="Wingdings" pitchFamily="2" charset="2"/>
              <a:buNone/>
            </a:pPr>
            <a:endParaRPr lang="en-US" smtClean="0"/>
          </a:p>
        </p:txBody>
      </p:sp>
      <p:pic>
        <p:nvPicPr>
          <p:cNvPr id="4100" name="Picture 4" descr="meredith reads 007"/>
          <p:cNvPicPr>
            <a:picLocks noChangeAspect="1" noChangeArrowheads="1"/>
          </p:cNvPicPr>
          <p:nvPr/>
        </p:nvPicPr>
        <p:blipFill>
          <a:blip r:embed="rId2" cstate="print"/>
          <a:srcRect/>
          <a:stretch>
            <a:fillRect/>
          </a:stretch>
        </p:blipFill>
        <p:spPr bwMode="auto">
          <a:xfrm>
            <a:off x="4495800" y="3657600"/>
            <a:ext cx="3505200" cy="26114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	What is a mentor at Underwood?</a:t>
            </a:r>
          </a:p>
        </p:txBody>
      </p:sp>
      <p:sp>
        <p:nvSpPr>
          <p:cNvPr id="5123" name="Rectangle 3"/>
          <p:cNvSpPr>
            <a:spLocks noGrp="1" noChangeArrowheads="1"/>
          </p:cNvSpPr>
          <p:nvPr>
            <p:ph type="body" idx="1"/>
          </p:nvPr>
        </p:nvSpPr>
        <p:spPr/>
        <p:txBody>
          <a:bodyPr/>
          <a:lstStyle/>
          <a:p>
            <a:pPr eaLnBrk="1" hangingPunct="1">
              <a:lnSpc>
                <a:spcPct val="90000"/>
              </a:lnSpc>
            </a:pPr>
            <a:r>
              <a:rPr lang="en-US" smtClean="0"/>
              <a:t>A mentor is a special type of volunteer (teacher, assistant, support staff). </a:t>
            </a:r>
          </a:p>
          <a:p>
            <a:pPr eaLnBrk="1" hangingPunct="1">
              <a:lnSpc>
                <a:spcPct val="90000"/>
              </a:lnSpc>
            </a:pPr>
            <a:r>
              <a:rPr lang="en-US" smtClean="0"/>
              <a:t>A mentor is an individual committed to helping a student, identified as an at-risk student or a student who needs extra emotional support. </a:t>
            </a:r>
          </a:p>
          <a:p>
            <a:pPr eaLnBrk="1" hangingPunct="1">
              <a:lnSpc>
                <a:spcPct val="90000"/>
              </a:lnSpc>
            </a:pPr>
            <a:r>
              <a:rPr lang="en-US" smtClean="0"/>
              <a:t>A mentor is committed to expending the time and energy the student needs here at school.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400" smtClean="0"/>
              <a:t>What does a mentor do at Underwood?</a:t>
            </a:r>
          </a:p>
        </p:txBody>
      </p:sp>
      <p:sp>
        <p:nvSpPr>
          <p:cNvPr id="6147" name="Rectangle 3"/>
          <p:cNvSpPr>
            <a:spLocks noGrp="1" noChangeArrowheads="1"/>
          </p:cNvSpPr>
          <p:nvPr>
            <p:ph type="body" idx="1"/>
          </p:nvPr>
        </p:nvSpPr>
        <p:spPr/>
        <p:txBody>
          <a:bodyPr/>
          <a:lstStyle/>
          <a:p>
            <a:pPr eaLnBrk="1" hangingPunct="1">
              <a:lnSpc>
                <a:spcPct val="90000"/>
              </a:lnSpc>
            </a:pPr>
            <a:r>
              <a:rPr lang="en-US" sz="2800" smtClean="0"/>
              <a:t>Builds a nonthreatening relationship with the student.</a:t>
            </a:r>
          </a:p>
          <a:p>
            <a:pPr eaLnBrk="1" hangingPunct="1">
              <a:lnSpc>
                <a:spcPct val="90000"/>
              </a:lnSpc>
            </a:pPr>
            <a:r>
              <a:rPr lang="en-US" sz="2800" smtClean="0"/>
              <a:t>Is an effective listener.</a:t>
            </a:r>
          </a:p>
          <a:p>
            <a:pPr eaLnBrk="1" hangingPunct="1">
              <a:lnSpc>
                <a:spcPct val="90000"/>
              </a:lnSpc>
            </a:pPr>
            <a:r>
              <a:rPr lang="en-US" sz="2800" smtClean="0"/>
              <a:t>Helps the student set short or long term goals.</a:t>
            </a:r>
          </a:p>
          <a:p>
            <a:pPr eaLnBrk="1" hangingPunct="1">
              <a:lnSpc>
                <a:spcPct val="90000"/>
              </a:lnSpc>
            </a:pPr>
            <a:r>
              <a:rPr lang="en-US" sz="2800" smtClean="0"/>
              <a:t>Helps the student develop interests and opinions.</a:t>
            </a:r>
          </a:p>
          <a:p>
            <a:pPr eaLnBrk="1" hangingPunct="1">
              <a:lnSpc>
                <a:spcPct val="90000"/>
              </a:lnSpc>
            </a:pPr>
            <a:r>
              <a:rPr lang="en-US" sz="2800" smtClean="0"/>
              <a:t>Helps them feel confident and good about themselves.</a:t>
            </a:r>
          </a:p>
          <a:p>
            <a:pPr eaLnBrk="1" hangingPunct="1">
              <a:lnSpc>
                <a:spcPct val="90000"/>
              </a:lnSpc>
            </a:pPr>
            <a:r>
              <a:rPr lang="en-US" sz="2800" smtClean="0"/>
              <a:t>Helps them see school as a positive and fun place to be.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81000" y="274638"/>
            <a:ext cx="7848600" cy="1143000"/>
          </a:xfrm>
        </p:spPr>
        <p:txBody>
          <a:bodyPr/>
          <a:lstStyle/>
          <a:p>
            <a:pPr eaLnBrk="1" hangingPunct="1"/>
            <a:r>
              <a:rPr lang="en-US" smtClean="0"/>
              <a:t>Your role	</a:t>
            </a:r>
          </a:p>
        </p:txBody>
      </p:sp>
      <p:sp>
        <p:nvSpPr>
          <p:cNvPr id="7171" name="Rectangle 3"/>
          <p:cNvSpPr>
            <a:spLocks noGrp="1" noChangeArrowheads="1"/>
          </p:cNvSpPr>
          <p:nvPr>
            <p:ph type="body" idx="4294967295"/>
          </p:nvPr>
        </p:nvSpPr>
        <p:spPr>
          <a:xfrm>
            <a:off x="228600" y="1600200"/>
            <a:ext cx="5562600" cy="4876800"/>
          </a:xfrm>
        </p:spPr>
        <p:txBody>
          <a:bodyPr/>
          <a:lstStyle/>
          <a:p>
            <a:pPr eaLnBrk="1" hangingPunct="1"/>
            <a:r>
              <a:rPr lang="en-US" sz="2800" smtClean="0"/>
              <a:t>Support the child in a one to one relationship.</a:t>
            </a:r>
          </a:p>
          <a:p>
            <a:pPr eaLnBrk="1" hangingPunct="1"/>
            <a:r>
              <a:rPr lang="en-US" sz="2800" smtClean="0"/>
              <a:t>Be a positive role model and friend.</a:t>
            </a:r>
          </a:p>
          <a:p>
            <a:pPr eaLnBrk="1" hangingPunct="1"/>
            <a:r>
              <a:rPr lang="en-US" sz="2800" smtClean="0"/>
              <a:t>Participate in activities together.</a:t>
            </a:r>
          </a:p>
          <a:p>
            <a:pPr eaLnBrk="1" hangingPunct="1"/>
            <a:r>
              <a:rPr lang="en-US" sz="2800" smtClean="0"/>
              <a:t>Strive for mutual respect.</a:t>
            </a:r>
          </a:p>
          <a:p>
            <a:pPr eaLnBrk="1" hangingPunct="1"/>
            <a:r>
              <a:rPr lang="en-US" sz="2800" smtClean="0"/>
              <a:t>Build self-esteem and motivation.</a:t>
            </a:r>
          </a:p>
          <a:p>
            <a:pPr eaLnBrk="1" hangingPunct="1"/>
            <a:r>
              <a:rPr lang="en-US" sz="2800" smtClean="0"/>
              <a:t>Help set goals and work toward accomplishing them.</a:t>
            </a:r>
          </a:p>
        </p:txBody>
      </p:sp>
      <p:pic>
        <p:nvPicPr>
          <p:cNvPr id="7172" name="Picture 4" descr="meredith reads 010"/>
          <p:cNvPicPr>
            <a:picLocks noChangeAspect="1" noChangeArrowheads="1"/>
          </p:cNvPicPr>
          <p:nvPr/>
        </p:nvPicPr>
        <p:blipFill>
          <a:blip r:embed="rId2" cstate="print"/>
          <a:srcRect/>
          <a:stretch>
            <a:fillRect/>
          </a:stretch>
        </p:blipFill>
        <p:spPr bwMode="auto">
          <a:xfrm>
            <a:off x="5638800" y="2819400"/>
            <a:ext cx="3306763" cy="2463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Time Commitment	</a:t>
            </a:r>
          </a:p>
        </p:txBody>
      </p:sp>
      <p:sp>
        <p:nvSpPr>
          <p:cNvPr id="8195" name="Rectangle 3"/>
          <p:cNvSpPr>
            <a:spLocks noGrp="1" noChangeArrowheads="1"/>
          </p:cNvSpPr>
          <p:nvPr>
            <p:ph type="body" idx="1"/>
          </p:nvPr>
        </p:nvSpPr>
        <p:spPr/>
        <p:txBody>
          <a:bodyPr/>
          <a:lstStyle/>
          <a:p>
            <a:pPr eaLnBrk="1" hangingPunct="1"/>
            <a:r>
              <a:rPr lang="en-US" smtClean="0"/>
              <a:t>At least one full school year.</a:t>
            </a:r>
          </a:p>
          <a:p>
            <a:pPr eaLnBrk="1" hangingPunct="1"/>
            <a:r>
              <a:rPr lang="en-US" smtClean="0"/>
              <a:t>Spend a minimum of 15 minutes with the student each week (rituals/routines).</a:t>
            </a:r>
          </a:p>
          <a:p>
            <a:pPr eaLnBrk="1" hangingPunct="1"/>
            <a:r>
              <a:rPr lang="en-US" smtClean="0"/>
              <a:t>Attend the 4 mentor/mentee group events after school.</a:t>
            </a:r>
          </a:p>
          <a:p>
            <a:pPr eaLnBrk="1" hangingPunct="1"/>
            <a:r>
              <a:rPr lang="en-US" smtClean="0"/>
              <a:t>Communicate regularly with your mentee</a:t>
            </a:r>
          </a:p>
          <a:p>
            <a:pPr eaLnBrk="1" hangingPunct="1">
              <a:buFont typeface="Wingdings" pitchFamily="2" charset="2"/>
              <a:buNone/>
            </a:pPr>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Benefits </a:t>
            </a:r>
          </a:p>
        </p:txBody>
      </p:sp>
      <p:sp>
        <p:nvSpPr>
          <p:cNvPr id="9219" name="Rectangle 3"/>
          <p:cNvSpPr>
            <a:spLocks noGrp="1" noChangeArrowheads="1"/>
          </p:cNvSpPr>
          <p:nvPr>
            <p:ph type="body" idx="1"/>
          </p:nvPr>
        </p:nvSpPr>
        <p:spPr/>
        <p:txBody>
          <a:bodyPr/>
          <a:lstStyle/>
          <a:p>
            <a:pPr eaLnBrk="1" hangingPunct="1"/>
            <a:r>
              <a:rPr lang="en-US" smtClean="0"/>
              <a:t>Personal fulfillment.</a:t>
            </a:r>
          </a:p>
          <a:p>
            <a:pPr eaLnBrk="1" hangingPunct="1"/>
            <a:r>
              <a:rPr lang="en-US" smtClean="0"/>
              <a:t>Satisfaction in helping someone mature, and achieve goals.</a:t>
            </a:r>
          </a:p>
          <a:p>
            <a:pPr eaLnBrk="1" hangingPunct="1"/>
            <a:r>
              <a:rPr lang="en-US" smtClean="0"/>
              <a:t>Helps the classroom environment.</a:t>
            </a:r>
          </a:p>
          <a:p>
            <a:pPr eaLnBrk="1" hangingPunct="1"/>
            <a:r>
              <a:rPr lang="en-US" smtClean="0"/>
              <a:t>Helps the school as a whole.</a:t>
            </a:r>
          </a:p>
          <a:p>
            <a:pPr eaLnBrk="1" hangingPunct="1"/>
            <a:r>
              <a:rPr lang="en-US" smtClean="0"/>
              <a:t>Helps society!</a:t>
            </a:r>
          </a:p>
          <a:p>
            <a:pPr eaLnBrk="1" hangingPunct="1">
              <a:buFont typeface="Wingdings" pitchFamily="2" charset="2"/>
              <a:buNone/>
            </a:pP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Data</a:t>
            </a:r>
          </a:p>
        </p:txBody>
      </p:sp>
      <p:sp>
        <p:nvSpPr>
          <p:cNvPr id="10243" name="Rectangle 3"/>
          <p:cNvSpPr>
            <a:spLocks noGrp="1" noChangeArrowheads="1"/>
          </p:cNvSpPr>
          <p:nvPr>
            <p:ph type="body" idx="1"/>
          </p:nvPr>
        </p:nvSpPr>
        <p:spPr/>
        <p:txBody>
          <a:bodyPr/>
          <a:lstStyle/>
          <a:p>
            <a:pPr eaLnBrk="1" hangingPunct="1"/>
            <a:r>
              <a:rPr lang="en-US" smtClean="0"/>
              <a:t>Average referrals 2006-2011</a:t>
            </a:r>
          </a:p>
        </p:txBody>
      </p:sp>
      <p:pic>
        <p:nvPicPr>
          <p:cNvPr id="10244" name="Picture 7" descr="https://app.swis.org/public/cache/687ff941419f345ea12ca59c6151e9c5.jpg"/>
          <p:cNvPicPr>
            <a:picLocks noChangeAspect="1" noChangeArrowheads="1"/>
          </p:cNvPicPr>
          <p:nvPr/>
        </p:nvPicPr>
        <p:blipFill>
          <a:blip r:embed="rId2" cstate="print"/>
          <a:srcRect/>
          <a:stretch>
            <a:fillRect/>
          </a:stretch>
        </p:blipFill>
        <p:spPr bwMode="auto">
          <a:xfrm>
            <a:off x="685800" y="2590800"/>
            <a:ext cx="7772400" cy="33305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304800"/>
            <a:ext cx="8001000" cy="838200"/>
          </a:xfrm>
        </p:spPr>
        <p:txBody>
          <a:bodyPr/>
          <a:lstStyle/>
          <a:p>
            <a:pPr algn="l" eaLnBrk="1" hangingPunct="1"/>
            <a:r>
              <a:rPr lang="en-US" sz="3800" smtClean="0"/>
              <a:t>Student #1 with a mentor</a:t>
            </a:r>
          </a:p>
        </p:txBody>
      </p:sp>
      <p:sp>
        <p:nvSpPr>
          <p:cNvPr id="11267" name="Rectangle 3"/>
          <p:cNvSpPr>
            <a:spLocks noGrp="1" noChangeArrowheads="1"/>
          </p:cNvSpPr>
          <p:nvPr>
            <p:ph type="subTitle" idx="1"/>
          </p:nvPr>
        </p:nvSpPr>
        <p:spPr>
          <a:xfrm>
            <a:off x="457200" y="1219200"/>
            <a:ext cx="8077200" cy="4648200"/>
          </a:xfrm>
        </p:spPr>
        <p:txBody>
          <a:bodyPr/>
          <a:lstStyle/>
          <a:p>
            <a:pPr algn="l" eaLnBrk="1" hangingPunct="1"/>
            <a:endParaRPr lang="en-US" sz="1800" smtClean="0"/>
          </a:p>
        </p:txBody>
      </p:sp>
      <p:pic>
        <p:nvPicPr>
          <p:cNvPr id="11268" name="Picture 5" descr="5d8f605e0f6e7d54523dd7ddd737b757"/>
          <p:cNvPicPr>
            <a:picLocks noChangeAspect="1" noChangeArrowheads="1"/>
          </p:cNvPicPr>
          <p:nvPr/>
        </p:nvPicPr>
        <p:blipFill>
          <a:blip r:embed="rId2" cstate="print"/>
          <a:srcRect/>
          <a:stretch>
            <a:fillRect/>
          </a:stretch>
        </p:blipFill>
        <p:spPr bwMode="auto">
          <a:xfrm>
            <a:off x="304800" y="1295400"/>
            <a:ext cx="8534400" cy="4267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68</TotalTime>
  <Words>413</Words>
  <Application>Microsoft Office PowerPoint</Application>
  <PresentationFormat>On-screen Show (4:3)</PresentationFormat>
  <Paragraphs>49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Wingdings</vt:lpstr>
      <vt:lpstr>Calibri</vt:lpstr>
      <vt:lpstr>Times New Roman</vt:lpstr>
      <vt:lpstr>Comic Sans MS</vt:lpstr>
      <vt:lpstr>Watermark</vt:lpstr>
      <vt:lpstr>Pride Guide Mentor Program </vt:lpstr>
      <vt:lpstr>What is a mentor? </vt:lpstr>
      <vt:lpstr> What is a mentor at Underwood?</vt:lpstr>
      <vt:lpstr>What does a mentor do at Underwood?</vt:lpstr>
      <vt:lpstr>Your role </vt:lpstr>
      <vt:lpstr>Time Commitment </vt:lpstr>
      <vt:lpstr>Benefits </vt:lpstr>
      <vt:lpstr>Data</vt:lpstr>
      <vt:lpstr>Student #1 with a mentor</vt:lpstr>
      <vt:lpstr>Student #2 with a mentor.</vt:lpstr>
      <vt:lpstr>Student #3 without a mentor</vt:lpstr>
      <vt:lpstr>Student #4 without a mentor.</vt:lpstr>
      <vt:lpstr>Finally….</vt:lpstr>
      <vt:lpstr>And… </vt:lpstr>
    </vt:vector>
  </TitlesOfParts>
  <Company>WCPSS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 Guide Mentor Program </dc:title>
  <dc:creator>Wake County Public Schools</dc:creator>
  <cp:lastModifiedBy>WCPSS</cp:lastModifiedBy>
  <cp:revision>9</cp:revision>
  <dcterms:created xsi:type="dcterms:W3CDTF">2008-08-18T18:53:54Z</dcterms:created>
  <dcterms:modified xsi:type="dcterms:W3CDTF">2012-04-11T21:02:08Z</dcterms:modified>
</cp:coreProperties>
</file>